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3" r:id="rId2"/>
  </p:sldIdLst>
  <p:sldSz cx="12599988" cy="8999538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lise Bertrand" initials="ÉB" lastIdx="8" clrIdx="0">
    <p:extLst>
      <p:ext uri="{19B8F6BF-5375-455C-9EA6-DF929625EA0E}">
        <p15:presenceInfo xmlns:p15="http://schemas.microsoft.com/office/powerpoint/2012/main" userId="S::elise.bertrand@msss.gouv.qc.ca::ebe9be58-79ae-401a-b59e-91300b1e39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D9B5C3"/>
    <a:srgbClr val="EEA154"/>
    <a:srgbClr val="000000"/>
    <a:srgbClr val="FEFE0A"/>
    <a:srgbClr val="1C9422"/>
    <a:srgbClr val="FE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72842"/>
            <a:ext cx="1070999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726842"/>
            <a:ext cx="9449991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9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3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79142"/>
            <a:ext cx="2716872" cy="762669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79142"/>
            <a:ext cx="7993117" cy="762669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6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2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243638"/>
            <a:ext cx="1086749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6022610"/>
            <a:ext cx="1086749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65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95710"/>
            <a:ext cx="5354995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95710"/>
            <a:ext cx="5354995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8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79144"/>
            <a:ext cx="10867490" cy="1739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206137"/>
            <a:ext cx="5330385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287331"/>
            <a:ext cx="5330385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206137"/>
            <a:ext cx="535663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287331"/>
            <a:ext cx="5356636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90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40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272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95769"/>
            <a:ext cx="6378744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82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95769"/>
            <a:ext cx="6378744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0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79144"/>
            <a:ext cx="1086749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95710"/>
            <a:ext cx="1086749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4A78-C7DA-4974-A80D-F558B8DAF671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341240"/>
            <a:ext cx="42524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B6AF-9DED-4F82-9011-CCC0120C79A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49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hyperlink" Target="https://www.quebec.ca/sante/problemes-de-sante/a-z/coronavirus-2019/systeme-alertes-regionales-et-intervention-graduelle/cartes-paliers-alerte-covid-19-par-region/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46">
            <a:extLst>
              <a:ext uri="{FF2B5EF4-FFF2-40B4-BE49-F238E27FC236}">
                <a16:creationId xmlns:a16="http://schemas.microsoft.com/office/drawing/2014/main" id="{2665B6FB-257D-47E8-B11C-E711C7A958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114675" y="6726878"/>
            <a:ext cx="1914460" cy="2186385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u="sng" dirty="0">
                <a:solidFill>
                  <a:schemeClr val="tx1"/>
                </a:solidFill>
              </a:rPr>
              <a:t>Précautions universelles </a:t>
            </a:r>
          </a:p>
          <a:p>
            <a:r>
              <a:rPr lang="fr-CA" sz="900" b="1" u="sng" dirty="0">
                <a:solidFill>
                  <a:schemeClr val="tx1"/>
                </a:solidFill>
              </a:rPr>
              <a:t>(feuillet 6) 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Masque de procédure (minimum niveau 2);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Gants non stériles à usage unique;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Protection oculaire : lunettes de protection ou visière;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Uniforme de travail.</a:t>
            </a:r>
          </a:p>
          <a:p>
            <a:endParaRPr lang="fr-CA" sz="900" dirty="0">
              <a:solidFill>
                <a:schemeClr val="tx1"/>
              </a:solidFill>
            </a:endParaRPr>
          </a:p>
          <a:p>
            <a:r>
              <a:rPr lang="fr-CA" sz="9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fr-CA" sz="900" dirty="0">
                <a:solidFill>
                  <a:schemeClr val="tx1"/>
                </a:solidFill>
              </a:rPr>
              <a:t>Polissage sélectif : ajout de blouse à manches longues (une par patient) et visière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endParaRPr lang="fr-CA" sz="900" dirty="0">
              <a:solidFill>
                <a:schemeClr val="tx1"/>
              </a:solidFill>
            </a:endParaRPr>
          </a:p>
        </p:txBody>
      </p:sp>
      <p:sp>
        <p:nvSpPr>
          <p:cNvPr id="4" name="Flowchart: Process 46">
            <a:extLst>
              <a:ext uri="{FF2B5EF4-FFF2-40B4-BE49-F238E27FC236}">
                <a16:creationId xmlns:a16="http://schemas.microsoft.com/office/drawing/2014/main" id="{F6130DC5-2B1D-4114-BB27-AC907DAD1C4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096417" y="6727983"/>
            <a:ext cx="1697534" cy="220636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u="sng" dirty="0">
                <a:solidFill>
                  <a:schemeClr val="tx1"/>
                </a:solidFill>
                <a:highlight>
                  <a:srgbClr val="FFFF00"/>
                </a:highlight>
              </a:rPr>
              <a:t>Précautions gouttelettes-contact (feuillet 6)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  <a:highlight>
                  <a:srgbClr val="FFFF00"/>
                </a:highlight>
              </a:rPr>
              <a:t>Masque de procédure de niveau 3;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Gants non stériles à usage unique;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Protection oculaire (visière);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Blouse à manches longues (une par patient).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endParaRPr lang="fr-CA" sz="900" dirty="0">
              <a:solidFill>
                <a:schemeClr val="tx1"/>
              </a:solidFill>
            </a:endParaRPr>
          </a:p>
          <a:p>
            <a:r>
              <a:rPr lang="fr-CA" sz="900" dirty="0">
                <a:solidFill>
                  <a:schemeClr val="tx1"/>
                </a:solidFill>
                <a:sym typeface="Wingdings" panose="05000000000000000000" pitchFamily="2" charset="2"/>
              </a:rPr>
              <a:t> Ventilation : viser un t</a:t>
            </a:r>
            <a:r>
              <a:rPr lang="fr-CA" sz="900" dirty="0">
                <a:solidFill>
                  <a:schemeClr val="tx1"/>
                </a:solidFill>
              </a:rPr>
              <a:t>aux d’élimination de 99 % d’efficacité suivant le temps d’attente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2742283-1CC9-4622-BB3A-61BA256C004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0922" y="661992"/>
            <a:ext cx="1867846" cy="3198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900" b="1" dirty="0">
                <a:solidFill>
                  <a:schemeClr val="tx1"/>
                </a:solidFill>
              </a:rPr>
              <a:t>Patient NON À RISQUE </a:t>
            </a:r>
            <a:r>
              <a:rPr lang="fr-CA" sz="900" b="1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ou rétabli 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6" name="Flowchart: Process 46">
            <a:extLst>
              <a:ext uri="{FF2B5EF4-FFF2-40B4-BE49-F238E27FC236}">
                <a16:creationId xmlns:a16="http://schemas.microsoft.com/office/drawing/2014/main" id="{74812C55-C838-4C17-8AA7-C8F03245AA4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8162" y="6710699"/>
            <a:ext cx="1950042" cy="220636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u="sng" dirty="0">
                <a:solidFill>
                  <a:schemeClr val="tx1"/>
                </a:solidFill>
              </a:rPr>
              <a:t>Précautions universelles (feuillet 6) 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Masque de procédure (minimum niveau 2);</a:t>
            </a:r>
          </a:p>
          <a:p>
            <a:pPr marL="62239" indent="-62239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Gants non stériles à usage unique;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Protection oculaire : lunettes de protection ou visière;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Uniforme de travail.</a:t>
            </a:r>
          </a:p>
          <a:p>
            <a:pPr marL="58466" indent="-58466">
              <a:buFont typeface="Arial" panose="020B0604020202020204" pitchFamily="34" charset="0"/>
              <a:buChar char="•"/>
            </a:pPr>
            <a:endParaRPr lang="fr-CA" sz="900" dirty="0">
              <a:solidFill>
                <a:schemeClr val="tx1"/>
              </a:solidFill>
            </a:endParaRPr>
          </a:p>
          <a:p>
            <a:r>
              <a:rPr lang="fr-CA" sz="900" dirty="0">
                <a:solidFill>
                  <a:schemeClr val="tx1"/>
                </a:solidFill>
                <a:sym typeface="Wingdings" panose="05000000000000000000" pitchFamily="2" charset="2"/>
              </a:rPr>
              <a:t> Ventilation : p</a:t>
            </a:r>
            <a:r>
              <a:rPr lang="fr-CA" sz="900" dirty="0">
                <a:solidFill>
                  <a:schemeClr val="tx1"/>
                </a:solidFill>
              </a:rPr>
              <a:t>our les interventions à risque de production d’aérosols provenant de liquides biologiques, viser un  taux d’élimination de 90 % d’efficacité suivant le temps d’attente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7FE510DD-D46C-435E-9112-093F29BE95E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44166" y="1227775"/>
            <a:ext cx="5373366" cy="469216"/>
          </a:xfrm>
          <a:prstGeom prst="roundRect">
            <a:avLst>
              <a:gd name="adj" fmla="val 35324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900" b="1" dirty="0">
                <a:solidFill>
                  <a:schemeClr val="tx1"/>
                </a:solidFill>
              </a:rPr>
              <a:t>Vérifier le palier d’intervention de la région* : </a:t>
            </a:r>
            <a:r>
              <a:rPr lang="fr-CA" sz="900" b="1" dirty="0">
                <a:solidFill>
                  <a:schemeClr val="tx1"/>
                </a:solidFill>
                <a:hlinkClick r:id="rId29"/>
              </a:rPr>
              <a:t>https://www.quebec.ca/sante/problemes-de-sante/a-z/coronavirus-2019/systeme-alertes-regionales-et-intervention-graduelle/cartes-paliers-alerte-covid-19-par-region/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C520DB8-B07C-4D5A-B84B-82EE790C382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71258" y="2837147"/>
            <a:ext cx="1385918" cy="27444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dirty="0">
                <a:solidFill>
                  <a:schemeClr val="tx1"/>
                </a:solidFill>
              </a:rPr>
              <a:t>Interventions :</a:t>
            </a:r>
          </a:p>
          <a:p>
            <a:pPr marL="33892" indent="-33892">
              <a:buAutoNum type="arabicParenR"/>
            </a:pPr>
            <a:r>
              <a:rPr lang="fr-CA" sz="900" b="1" dirty="0">
                <a:solidFill>
                  <a:schemeClr val="tx1"/>
                </a:solidFill>
              </a:rPr>
              <a:t>sans production d’aérosols</a:t>
            </a:r>
          </a:p>
          <a:p>
            <a:pPr marL="33892" indent="-33892">
              <a:buAutoNum type="arabicParenR"/>
            </a:pPr>
            <a:r>
              <a:rPr lang="fr-CA" sz="900" b="1" dirty="0">
                <a:solidFill>
                  <a:schemeClr val="tx1"/>
                </a:solidFill>
              </a:rPr>
              <a:t>à faible risque de production d’aérosols provenant de liquides biologiques</a:t>
            </a:r>
          </a:p>
          <a:p>
            <a:pPr marL="33892" indent="-33892">
              <a:buFontTx/>
              <a:buAutoNum type="arabicParenR"/>
            </a:pPr>
            <a:r>
              <a:rPr lang="fr-CA" sz="900" b="1" dirty="0">
                <a:solidFill>
                  <a:schemeClr val="tx1"/>
                </a:solidFill>
              </a:rPr>
              <a:t>Interventions à risque de production d’aérosols provenant de liquides biologiques</a:t>
            </a:r>
          </a:p>
          <a:p>
            <a:pPr algn="ctr"/>
            <a:r>
              <a:rPr lang="fr-CA" sz="900" dirty="0">
                <a:solidFill>
                  <a:schemeClr val="tx1"/>
                </a:solidFill>
              </a:rPr>
              <a:t>……..</a:t>
            </a:r>
          </a:p>
          <a:p>
            <a:r>
              <a:rPr lang="fr-CA" sz="900" b="1" dirty="0">
                <a:solidFill>
                  <a:schemeClr val="tx1"/>
                </a:solidFill>
              </a:rPr>
              <a:t>Prérequis :</a:t>
            </a:r>
          </a:p>
          <a:p>
            <a:r>
              <a:rPr lang="fr-CA" sz="900" dirty="0">
                <a:solidFill>
                  <a:schemeClr val="tx1"/>
                </a:solidFill>
              </a:rPr>
              <a:t>-Salle ouverte ou fermée </a:t>
            </a:r>
          </a:p>
          <a:p>
            <a:endParaRPr lang="fr-CA" sz="9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27">
            <a:extLst>
              <a:ext uri="{FF2B5EF4-FFF2-40B4-BE49-F238E27FC236}">
                <a16:creationId xmlns:a16="http://schemas.microsoft.com/office/drawing/2014/main" id="{8011F590-933C-4565-AD23-4D935F5663EE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 flipH="1">
            <a:off x="840432" y="443094"/>
            <a:ext cx="7184" cy="266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27">
            <a:extLst>
              <a:ext uri="{FF2B5EF4-FFF2-40B4-BE49-F238E27FC236}">
                <a16:creationId xmlns:a16="http://schemas.microsoft.com/office/drawing/2014/main" id="{3D279E79-7B98-4D15-929C-CDB03D7BAF5C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847616" y="970638"/>
            <a:ext cx="7184" cy="266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27">
            <a:extLst>
              <a:ext uri="{FF2B5EF4-FFF2-40B4-BE49-F238E27FC236}">
                <a16:creationId xmlns:a16="http://schemas.microsoft.com/office/drawing/2014/main" id="{E5EEA846-D668-4980-8D48-4EA735FCFA2E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854800" y="1686104"/>
            <a:ext cx="7184" cy="266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27">
            <a:extLst>
              <a:ext uri="{FF2B5EF4-FFF2-40B4-BE49-F238E27FC236}">
                <a16:creationId xmlns:a16="http://schemas.microsoft.com/office/drawing/2014/main" id="{43A3DEF0-B5CF-40A1-94C2-EDB9F71FFF70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945153" y="1696992"/>
            <a:ext cx="7184" cy="266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7">
            <a:extLst>
              <a:ext uri="{FF2B5EF4-FFF2-40B4-BE49-F238E27FC236}">
                <a16:creationId xmlns:a16="http://schemas.microsoft.com/office/drawing/2014/main" id="{8C0BE7D1-7235-4B63-97A6-F1E8603AB08F}"/>
              </a:ext>
            </a:extLst>
          </p:cNvPr>
          <p:cNvCxnSpPr>
            <a:cxnSpLocks/>
            <a:endCxn id="8" idx="0"/>
          </p:cNvCxnSpPr>
          <p:nvPr>
            <p:custDataLst>
              <p:tags r:id="rId11"/>
            </p:custDataLst>
          </p:nvPr>
        </p:nvCxnSpPr>
        <p:spPr>
          <a:xfrm>
            <a:off x="864217" y="2184698"/>
            <a:ext cx="0" cy="6524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7">
            <a:extLst>
              <a:ext uri="{FF2B5EF4-FFF2-40B4-BE49-F238E27FC236}">
                <a16:creationId xmlns:a16="http://schemas.microsoft.com/office/drawing/2014/main" id="{E821B268-AB2F-4E95-9472-16633B8134CC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3033390" y="2201393"/>
            <a:ext cx="0" cy="6366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7">
            <a:extLst>
              <a:ext uri="{FF2B5EF4-FFF2-40B4-BE49-F238E27FC236}">
                <a16:creationId xmlns:a16="http://schemas.microsoft.com/office/drawing/2014/main" id="{BA7683D1-EA72-43EE-8C07-234D365F080E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4867403" y="2161555"/>
            <a:ext cx="0" cy="6444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7">
            <a:extLst>
              <a:ext uri="{FF2B5EF4-FFF2-40B4-BE49-F238E27FC236}">
                <a16:creationId xmlns:a16="http://schemas.microsoft.com/office/drawing/2014/main" id="{390B6AD3-4B97-46AF-B05D-052865CD8AD9}"/>
              </a:ext>
            </a:extLst>
          </p:cNvPr>
          <p:cNvCxnSpPr>
            <a:cxnSpLocks/>
            <a:stCxn id="8" idx="2"/>
          </p:cNvCxnSpPr>
          <p:nvPr>
            <p:custDataLst>
              <p:tags r:id="rId14"/>
            </p:custDataLst>
          </p:nvPr>
        </p:nvCxnSpPr>
        <p:spPr>
          <a:xfrm>
            <a:off x="864217" y="5581567"/>
            <a:ext cx="13619" cy="11973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7">
            <a:extLst>
              <a:ext uri="{FF2B5EF4-FFF2-40B4-BE49-F238E27FC236}">
                <a16:creationId xmlns:a16="http://schemas.microsoft.com/office/drawing/2014/main" id="{CCB41D41-8C90-4162-AD10-4B9E495A2502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 flipH="1">
            <a:off x="2997391" y="4988285"/>
            <a:ext cx="3592" cy="17362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7">
            <a:extLst>
              <a:ext uri="{FF2B5EF4-FFF2-40B4-BE49-F238E27FC236}">
                <a16:creationId xmlns:a16="http://schemas.microsoft.com/office/drawing/2014/main" id="{395CCEEE-F6D8-4E45-BA11-4B970C4B8F0A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H="1">
            <a:off x="4739630" y="4943451"/>
            <a:ext cx="8606" cy="18354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46">
            <a:extLst>
              <a:ext uri="{FF2B5EF4-FFF2-40B4-BE49-F238E27FC236}">
                <a16:creationId xmlns:a16="http://schemas.microsoft.com/office/drawing/2014/main" id="{A1E2AF80-0667-4A55-8560-BFDEEC9D5D7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00467" y="5848550"/>
            <a:ext cx="5015832" cy="589918"/>
          </a:xfrm>
          <a:prstGeom prst="flowChartProcess">
            <a:avLst/>
          </a:prstGeom>
          <a:solidFill>
            <a:srgbClr val="BDD7EE">
              <a:alpha val="83137"/>
            </a:srgb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82550" indent="-82550"/>
            <a:r>
              <a:rPr lang="fr-CA" sz="900" b="1" dirty="0">
                <a:solidFill>
                  <a:schemeClr val="tx1"/>
                </a:solidFill>
              </a:rPr>
              <a:t>Méthodes en amont pour la gestion des aérosols :</a:t>
            </a:r>
          </a:p>
          <a:p>
            <a:pPr marL="82550" indent="-82550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Ventilation : 6ch d’air/h dont 2 d’air frais &amp; ajout de filtration au besoin</a:t>
            </a:r>
          </a:p>
          <a:p>
            <a:pPr marL="82550" indent="-82550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Rince-bouche antimicrobien préalable en tout temps</a:t>
            </a:r>
          </a:p>
          <a:p>
            <a:pPr marL="82550" indent="-82550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schemeClr val="tx1"/>
                </a:solidFill>
              </a:rPr>
              <a:t>Utilisation de la succion rapide</a:t>
            </a:r>
          </a:p>
          <a:p>
            <a:pPr marL="122740" lvl="1" indent="-81828">
              <a:buFont typeface="Courier New" panose="02070309020205020404" pitchFamily="49" charset="0"/>
              <a:buChar char="o"/>
            </a:pPr>
            <a:endParaRPr lang="fr-CA" sz="900" dirty="0">
              <a:solidFill>
                <a:schemeClr val="tx1"/>
              </a:solidFill>
            </a:endParaRPr>
          </a:p>
          <a:p>
            <a:endParaRPr lang="fr-CA" sz="900" dirty="0">
              <a:solidFill>
                <a:schemeClr val="tx1"/>
              </a:solidFill>
            </a:endParaRPr>
          </a:p>
          <a:p>
            <a:endParaRPr lang="fr-CA" sz="900" dirty="0">
              <a:solidFill>
                <a:schemeClr val="tx1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A144624-7149-40EE-90FE-F3B7CDA52A1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9173" y="2843413"/>
            <a:ext cx="2344018" cy="27797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dirty="0">
                <a:solidFill>
                  <a:schemeClr val="tx1"/>
                </a:solidFill>
              </a:rPr>
              <a:t>Interventions :</a:t>
            </a:r>
          </a:p>
          <a:p>
            <a:pPr marL="77954" indent="-77954">
              <a:buAutoNum type="arabicParenR"/>
            </a:pPr>
            <a:r>
              <a:rPr lang="fr-CA" sz="900" b="1" dirty="0">
                <a:solidFill>
                  <a:schemeClr val="tx1"/>
                </a:solidFill>
              </a:rPr>
              <a:t>sans production d’aérosols</a:t>
            </a:r>
          </a:p>
          <a:p>
            <a:pPr marL="77954" indent="-77954">
              <a:buAutoNum type="arabicParenR"/>
            </a:pPr>
            <a:r>
              <a:rPr lang="fr-CA" sz="900" b="1" dirty="0">
                <a:solidFill>
                  <a:schemeClr val="tx1"/>
                </a:solidFill>
              </a:rPr>
              <a:t>à faible risque de production d’aérosols provenant de liquides biologiques</a:t>
            </a:r>
          </a:p>
          <a:p>
            <a:pPr algn="ctr"/>
            <a:r>
              <a:rPr lang="fr-CA" sz="900" dirty="0">
                <a:solidFill>
                  <a:schemeClr val="tx1"/>
                </a:solidFill>
              </a:rPr>
              <a:t>……..</a:t>
            </a:r>
          </a:p>
          <a:p>
            <a:r>
              <a:rPr lang="fr-CA" sz="900" b="1" dirty="0">
                <a:solidFill>
                  <a:schemeClr val="tx1"/>
                </a:solidFill>
              </a:rPr>
              <a:t>Prérequis :</a:t>
            </a:r>
          </a:p>
          <a:p>
            <a:r>
              <a:rPr lang="fr-CA" sz="900" dirty="0">
                <a:solidFill>
                  <a:schemeClr val="tx1"/>
                </a:solidFill>
              </a:rPr>
              <a:t>-Salle ouverte ou fermée </a:t>
            </a:r>
          </a:p>
          <a:p>
            <a:r>
              <a:rPr lang="fr-CA" sz="900" dirty="0">
                <a:solidFill>
                  <a:schemeClr val="tx1"/>
                </a:solidFill>
              </a:rPr>
              <a:t>-Digue dentaire si pièce à main à haute vitesse 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minimale pièce à main à haute vitesse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minimale seringue air-eau sans utiliser l’air et l’eau simultanément</a:t>
            </a:r>
          </a:p>
          <a:p>
            <a:r>
              <a:rPr lang="fr-CA" sz="900" dirty="0">
                <a:solidFill>
                  <a:schemeClr val="tx1"/>
                </a:solidFill>
              </a:rPr>
              <a:t>-Aucune utilisation du détartreur</a:t>
            </a:r>
          </a:p>
          <a:p>
            <a:r>
              <a:rPr lang="fr-CA" sz="900" dirty="0">
                <a:solidFill>
                  <a:schemeClr val="tx1"/>
                </a:solidFill>
              </a:rPr>
              <a:t>- Aucune utilisation de l’aéropolisseur (</a:t>
            </a:r>
            <a:r>
              <a:rPr lang="fr-CA" sz="900" dirty="0" err="1">
                <a:solidFill>
                  <a:schemeClr val="tx1"/>
                </a:solidFill>
              </a:rPr>
              <a:t>Prophyjet</a:t>
            </a:r>
            <a:r>
              <a:rPr lang="fr-CA" sz="900" dirty="0">
                <a:solidFill>
                  <a:schemeClr val="tx1"/>
                </a:solidFill>
              </a:rPr>
              <a:t>™)</a:t>
            </a:r>
          </a:p>
          <a:p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4D2CB31-F000-47EE-ACB7-1CF17502FB6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077428" y="2823427"/>
            <a:ext cx="1540104" cy="27997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dirty="0">
                <a:solidFill>
                  <a:schemeClr val="tx1"/>
                </a:solidFill>
              </a:rPr>
              <a:t>Interventions à risque de production d’aérosols provenant de liquides biologiques</a:t>
            </a:r>
          </a:p>
          <a:p>
            <a:pPr algn="ctr"/>
            <a:r>
              <a:rPr lang="fr-CA" sz="900" dirty="0">
                <a:solidFill>
                  <a:schemeClr val="tx1"/>
                </a:solidFill>
              </a:rPr>
              <a:t>……..</a:t>
            </a:r>
          </a:p>
          <a:p>
            <a:r>
              <a:rPr lang="fr-CA" sz="900" b="1" dirty="0">
                <a:solidFill>
                  <a:schemeClr val="tx1"/>
                </a:solidFill>
              </a:rPr>
              <a:t>Prérequis :</a:t>
            </a:r>
          </a:p>
          <a:p>
            <a:r>
              <a:rPr lang="fr-CA" sz="900" dirty="0">
                <a:solidFill>
                  <a:schemeClr val="tx1"/>
                </a:solidFill>
              </a:rPr>
              <a:t>-Salle fermée (respecter le temps d’attente après l’intervention)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soutenue seringue air-eau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soutenue de la pièce à main à haute vitesse sans digue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du détartreur</a:t>
            </a:r>
          </a:p>
          <a:p>
            <a:r>
              <a:rPr lang="fr-CA" sz="900" dirty="0">
                <a:solidFill>
                  <a:schemeClr val="tx1"/>
                </a:solidFill>
              </a:rPr>
              <a:t>-Utilisation de l’aéropolisseur (</a:t>
            </a:r>
            <a:r>
              <a:rPr lang="fr-CA" sz="900" dirty="0" err="1">
                <a:solidFill>
                  <a:schemeClr val="tx1"/>
                </a:solidFill>
              </a:rPr>
              <a:t>Prophyjet</a:t>
            </a:r>
            <a:r>
              <a:rPr lang="fr-CA" sz="900" dirty="0">
                <a:solidFill>
                  <a:schemeClr val="tx1"/>
                </a:solidFill>
              </a:rPr>
              <a:t>™)</a:t>
            </a:r>
          </a:p>
          <a:p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2" name="Flowchart: Alternate Process 6">
            <a:extLst>
              <a:ext uri="{FF2B5EF4-FFF2-40B4-BE49-F238E27FC236}">
                <a16:creationId xmlns:a16="http://schemas.microsoft.com/office/drawing/2014/main" id="{741721B4-1BE8-49BC-A279-C5047900404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557055" y="1943053"/>
            <a:ext cx="2711148" cy="2805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900" dirty="0">
                <a:solidFill>
                  <a:srgbClr val="FF0000"/>
                </a:solidFill>
              </a:rPr>
              <a:t>🔆</a:t>
            </a:r>
            <a:r>
              <a:rPr lang="fr-CA" sz="900" dirty="0">
                <a:solidFill>
                  <a:srgbClr val="00B050"/>
                </a:solidFill>
              </a:rPr>
              <a:t> </a:t>
            </a:r>
            <a:r>
              <a:rPr lang="fr-CA" sz="900" b="1" dirty="0">
                <a:solidFill>
                  <a:schemeClr val="tx1"/>
                </a:solidFill>
              </a:rPr>
              <a:t>Palier d’intervention 4</a:t>
            </a:r>
          </a:p>
        </p:txBody>
      </p:sp>
      <p:sp>
        <p:nvSpPr>
          <p:cNvPr id="23" name="Flowchart: Alternate Process 6">
            <a:extLst>
              <a:ext uri="{FF2B5EF4-FFF2-40B4-BE49-F238E27FC236}">
                <a16:creationId xmlns:a16="http://schemas.microsoft.com/office/drawing/2014/main" id="{52854607-43A7-4ABA-B82E-AB832DEAAE6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00467" y="1944546"/>
            <a:ext cx="2104295" cy="2805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dirty="0">
                <a:solidFill>
                  <a:srgbClr val="00B050"/>
                </a:solidFill>
              </a:rPr>
              <a:t>🔆</a:t>
            </a:r>
            <a:r>
              <a:rPr lang="fr-CA" sz="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🔆</a:t>
            </a:r>
            <a:r>
              <a:rPr lang="fr-CA" sz="900" dirty="0">
                <a:solidFill>
                  <a:srgbClr val="FF0000"/>
                </a:solidFill>
              </a:rPr>
              <a:t> </a:t>
            </a:r>
            <a:r>
              <a:rPr lang="fr-CA" sz="900" dirty="0">
                <a:solidFill>
                  <a:schemeClr val="accent2"/>
                </a:solidFill>
              </a:rPr>
              <a:t>🔆</a:t>
            </a:r>
            <a:r>
              <a:rPr lang="fr-CA" sz="900" b="1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CA" sz="900" b="1" dirty="0">
                <a:solidFill>
                  <a:schemeClr val="tx1"/>
                </a:solidFill>
                <a:sym typeface="Wingdings" panose="05000000000000000000" pitchFamily="2" charset="2"/>
              </a:rPr>
              <a:t>Paliers d’intervention 1-2-3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4" name="Flowchart: Alternate Process 6">
            <a:extLst>
              <a:ext uri="{FF2B5EF4-FFF2-40B4-BE49-F238E27FC236}">
                <a16:creationId xmlns:a16="http://schemas.microsoft.com/office/drawing/2014/main" id="{776A6729-4CC9-4537-8FAB-0CB8B663FD8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693761" y="2342513"/>
            <a:ext cx="2611983" cy="200093"/>
          </a:xfrm>
          <a:prstGeom prst="roundRect">
            <a:avLst>
              <a:gd name="adj" fmla="val 35324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900" b="1" dirty="0">
                <a:solidFill>
                  <a:schemeClr val="tx1"/>
                </a:solidFill>
              </a:rPr>
              <a:t>Définir le type d’intervention (annexe 5)</a:t>
            </a:r>
          </a:p>
        </p:txBody>
      </p:sp>
      <p:sp>
        <p:nvSpPr>
          <p:cNvPr id="25" name="Flowchart: Process 15">
            <a:extLst>
              <a:ext uri="{FF2B5EF4-FFF2-40B4-BE49-F238E27FC236}">
                <a16:creationId xmlns:a16="http://schemas.microsoft.com/office/drawing/2014/main" id="{239A56A8-C66F-494D-A295-3DC37EFD8E2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71258" y="54841"/>
            <a:ext cx="5373366" cy="3831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dirty="0">
                <a:solidFill>
                  <a:schemeClr val="tx1"/>
                </a:solidFill>
              </a:rPr>
              <a:t>TRIAGE : Déterminer le statut du patient en administrant le formulaire de dépistage de la COVID-19 lors de la prise de rendez-vous et lors de l’accueil du patient (feuillets 2-2A-2B).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C3FBA43C-A845-4F88-9041-59CD3A19D2F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693761" y="674411"/>
            <a:ext cx="1763168" cy="335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900" b="1" dirty="0">
                <a:solidFill>
                  <a:schemeClr val="tx1"/>
                </a:solidFill>
              </a:rPr>
              <a:t> Patient SUSPECTÉ/CONFIRMÉ</a:t>
            </a:r>
          </a:p>
        </p:txBody>
      </p:sp>
      <p:cxnSp>
        <p:nvCxnSpPr>
          <p:cNvPr id="27" name="Straight Arrow Connector 27">
            <a:extLst>
              <a:ext uri="{FF2B5EF4-FFF2-40B4-BE49-F238E27FC236}">
                <a16:creationId xmlns:a16="http://schemas.microsoft.com/office/drawing/2014/main" id="{0AA53CBB-B09E-44DC-B124-43EDFBD1AA90}"/>
              </a:ext>
            </a:extLst>
          </p:cNvPr>
          <p:cNvCxnSpPr>
            <a:cxnSpLocks/>
          </p:cNvCxnSpPr>
          <p:nvPr>
            <p:custDataLst>
              <p:tags r:id="rId25"/>
            </p:custDataLst>
          </p:nvPr>
        </p:nvCxnSpPr>
        <p:spPr>
          <a:xfrm flipH="1">
            <a:off x="3948745" y="426856"/>
            <a:ext cx="7184" cy="266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14">
            <a:extLst>
              <a:ext uri="{FF2B5EF4-FFF2-40B4-BE49-F238E27FC236}">
                <a16:creationId xmlns:a16="http://schemas.microsoft.com/office/drawing/2014/main" id="{7D7515D0-BCCF-436E-A8F8-FD43337EF36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734483" y="689287"/>
            <a:ext cx="755709" cy="321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900" b="1" dirty="0">
                <a:solidFill>
                  <a:schemeClr val="tx1"/>
                </a:solidFill>
              </a:rPr>
              <a:t>Voir arbre 2</a:t>
            </a:r>
          </a:p>
        </p:txBody>
      </p:sp>
      <p:cxnSp>
        <p:nvCxnSpPr>
          <p:cNvPr id="29" name="Straight Arrow Connector 27">
            <a:extLst>
              <a:ext uri="{FF2B5EF4-FFF2-40B4-BE49-F238E27FC236}">
                <a16:creationId xmlns:a16="http://schemas.microsoft.com/office/drawing/2014/main" id="{9390994B-D59B-4401-AFB9-EF08F5AB6ADD}"/>
              </a:ext>
            </a:extLst>
          </p:cNvPr>
          <p:cNvCxnSpPr>
            <a:cxnSpLocks/>
          </p:cNvCxnSpPr>
          <p:nvPr>
            <p:custDataLst>
              <p:tags r:id="rId27"/>
            </p:custDataLst>
          </p:nvPr>
        </p:nvCxnSpPr>
        <p:spPr>
          <a:xfrm flipV="1">
            <a:off x="4460289" y="821118"/>
            <a:ext cx="309207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371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17155</TotalTime>
  <Words>445</Words>
  <Application>Microsoft Office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Somerville</dc:creator>
  <cp:lastModifiedBy>Sylvie Grothe</cp:lastModifiedBy>
  <cp:revision>372</cp:revision>
  <dcterms:created xsi:type="dcterms:W3CDTF">2020-03-17T12:25:14Z</dcterms:created>
  <dcterms:modified xsi:type="dcterms:W3CDTF">2021-02-10T23:04:48Z</dcterms:modified>
</cp:coreProperties>
</file>